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202E78-A68F-4FCE-A25B-2D7FEB4283E9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F3167B-63FD-4A9D-A081-D6AE327896A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6629400" cy="865188"/>
          </a:xfrm>
        </p:spPr>
        <p:txBody>
          <a:bodyPr/>
          <a:lstStyle/>
          <a:p>
            <a:r>
              <a:rPr lang="en-US" sz="4000" dirty="0" smtClean="0"/>
              <a:t>Thursday</a:t>
            </a:r>
            <a:r>
              <a:rPr lang="en-US" sz="4000" dirty="0"/>
              <a:t>, November </a:t>
            </a:r>
            <a:r>
              <a:rPr lang="en-US" sz="4000" dirty="0" smtClean="0"/>
              <a:t>8, </a:t>
            </a:r>
            <a:r>
              <a:rPr lang="en-US" sz="4000" dirty="0" smtClean="0"/>
              <a:t>2012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66800"/>
            <a:ext cx="8839200" cy="1752600"/>
          </a:xfrm>
          <a:noFill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dirty="0"/>
              <a:t>Agenda: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TISK &amp; </a:t>
            </a:r>
            <a:r>
              <a:rPr lang="en-US" sz="2400" dirty="0" smtClean="0"/>
              <a:t>No MM</a:t>
            </a:r>
            <a:endParaRPr lang="en-US" sz="2400" dirty="0" smtClean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Lesson 5-5: Triangle Inequalities</a:t>
            </a:r>
            <a:endParaRPr lang="en-US" sz="24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400" dirty="0"/>
              <a:t>Homework: </a:t>
            </a:r>
            <a:r>
              <a:rPr lang="en-US" sz="2400" dirty="0" smtClean="0"/>
              <a:t>5-5 </a:t>
            </a:r>
            <a:r>
              <a:rPr lang="en-US" sz="2400" dirty="0" smtClean="0"/>
              <a:t>Worksheet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1219200" y="2651918"/>
                <a:ext cx="7772400" cy="3291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TISK Problems</a:t>
                </a:r>
              </a:p>
              <a:p>
                <a:pPr marL="342900" indent="-342900">
                  <a:spcBef>
                    <a:spcPct val="50000"/>
                  </a:spcBef>
                  <a:buFontTx/>
                  <a:buAutoNum type="arabicParenR"/>
                </a:pPr>
                <a:r>
                  <a:rPr lang="en-US" sz="2800" dirty="0" smtClean="0">
                    <a:latin typeface="Times New Roman" pitchFamily="18" charset="0"/>
                  </a:rPr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8</m:t>
                            </m:r>
                          </m:e>
                        </m:rad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  <a:buFontTx/>
                  <a:buAutoNum type="arabicParenR"/>
                </a:pPr>
                <a:r>
                  <a:rPr lang="en-US" sz="2800" dirty="0" smtClean="0">
                    <a:latin typeface="Times New Roman" pitchFamily="18" charset="0"/>
                  </a:rPr>
                  <a:t>Simplify: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1008</m:t>
                        </m:r>
                      </m:e>
                    </m:rad>
                  </m:oMath>
                </a14:m>
                <a:endParaRPr lang="en-US" sz="2800" dirty="0" smtClean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  <a:buFontTx/>
                  <a:buAutoNum type="arabicParenR"/>
                </a:pPr>
                <a:r>
                  <a:rPr lang="en-US" sz="2800" dirty="0" smtClean="0">
                    <a:latin typeface="Times New Roman" pitchFamily="18" charset="0"/>
                  </a:rPr>
                  <a:t>Find the slope of the line that passes through the points (5, -7) and (8, 2)</a:t>
                </a: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</a:pP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2651918"/>
                <a:ext cx="7772400" cy="3291682"/>
              </a:xfrm>
              <a:prstGeom prst="rect">
                <a:avLst/>
              </a:prstGeom>
              <a:blipFill rotWithShape="1">
                <a:blip r:embed="rId2"/>
                <a:stretch>
                  <a:fillRect l="-1569" t="-1852" b="-3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18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Examples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7620000" cy="264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48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Check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596646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endParaRPr lang="en-US" dirty="0"/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10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14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9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31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6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Through AI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∠4≅∠2, ∠8≅∠5, ∠12≅∠3</m:t>
                    </m:r>
                  </m:oMath>
                </a14:m>
                <a:r>
                  <a:rPr lang="en-US" dirty="0" smtClean="0"/>
                  <a:t>, then through corresponding angles,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∠10≅∠7, ∠1≅∠5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∠1≅∠11, ∠9≅∠6, ∠2≅∠10, ∠3≅∠6</m:t>
                    </m:r>
                  </m:oMath>
                </a14:m>
                <a:r>
                  <a:rPr lang="en-US" dirty="0" smtClean="0"/>
                  <a:t>.  Therefore, by the transitive property,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∠1≅∠5≅∠8≅∠11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∠2≅∠4≅∠7≅∠10, ∠3≅∠6≅∠9≅∠12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81400" y="1447800"/>
                <a:ext cx="5486400" cy="216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accent1"/>
                  </a:buClr>
                  <a:buFont typeface="+mj-lt"/>
                  <a:buAutoNum type="arabicParenR" startAt="9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 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(5, 4)</m:t>
                    </m:r>
                  </m:oMath>
                </a14:m>
                <a:endParaRPr lang="en-US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arenR" startAt="9"/>
                </a:pPr>
                <a:r>
                  <a:rPr lang="en-US" dirty="0" smtClean="0"/>
                  <a:t>Work should be shown for slope and Distance Formula.</a:t>
                </a:r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arenR" startAt="9"/>
                </a:pPr>
                <a:r>
                  <a:rPr lang="en-US" dirty="0"/>
                  <a:t> </a:t>
                </a:r>
                <a:r>
                  <a:rPr lang="en-US" dirty="0" smtClean="0"/>
                  <a:t>(2,8), (0, -2), and (8, 10)</a:t>
                </a:r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arenR" startAt="9"/>
                </a:pPr>
                <a:r>
                  <a:rPr lang="en-US" dirty="0" smtClean="0"/>
                  <a:t> (3, -1), (11, 3) and (7, 9)</a:t>
                </a:r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arenR" startAt="9"/>
                </a:pPr>
                <a:r>
                  <a:rPr lang="en-US" dirty="0" smtClean="0"/>
                  <a:t>40</a:t>
                </a:r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arenR" startAt="9"/>
                </a:pPr>
                <a:r>
                  <a:rPr lang="en-US" dirty="0" smtClean="0"/>
                  <a:t>31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447800"/>
                <a:ext cx="5486400" cy="2168863"/>
              </a:xfrm>
              <a:prstGeom prst="rect">
                <a:avLst/>
              </a:prstGeom>
              <a:blipFill rotWithShape="1">
                <a:blip r:embed="rId3"/>
                <a:stretch>
                  <a:fillRect l="-889" b="-3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2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§5.5 Inequalities in One Triangle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8013" y="1285323"/>
            <a:ext cx="7772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Theorems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one side of a triangle is longer than another side, then the angle opposite the longer side is larger than the angle opposite the shorter side.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2562508" y="3190323"/>
            <a:ext cx="304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867308" y="3190323"/>
            <a:ext cx="838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2562508" y="3876123"/>
            <a:ext cx="1143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410108" y="5171523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629308" y="3723723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562508" y="2961723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4162707" y="3647523"/>
                <a:ext cx="4032187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dirty="0" smtClean="0"/>
                  <a:t>If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𝐴𝐶</m:t>
                    </m:r>
                    <m:r>
                      <a:rPr lang="en-US" sz="4000" b="0" i="1" smtClean="0">
                        <a:latin typeface="Cambria Math"/>
                      </a:rPr>
                      <m:t>&gt;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𝐵𝐶</m:t>
                    </m:r>
                  </m:oMath>
                </a14:m>
                <a:endParaRPr lang="en-US" sz="4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922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2707" y="3647523"/>
                <a:ext cx="4032187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5446" t="-15517" b="-362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4162707" y="4409523"/>
                <a:ext cx="4413187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𝑚</m:t>
                    </m:r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∠</m:t>
                    </m:r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𝐵</m:t>
                    </m:r>
                    <m:r>
                      <a:rPr lang="en-US" sz="4000" b="0" i="1" smtClean="0">
                        <a:latin typeface="Cambria Math"/>
                      </a:rPr>
                      <m:t>&gt;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𝑚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∠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𝐴</m:t>
                    </m:r>
                  </m:oMath>
                </a14:m>
                <a:endParaRPr lang="en-US" sz="4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922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2707" y="4409523"/>
                <a:ext cx="4413187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4972" t="-15517" b="-362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2714908" y="3952323"/>
            <a:ext cx="381000" cy="76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Arc 15"/>
          <p:cNvSpPr>
            <a:spLocks/>
          </p:cNvSpPr>
          <p:nvPr/>
        </p:nvSpPr>
        <p:spPr bwMode="auto">
          <a:xfrm rot="18611791" flipH="1">
            <a:off x="3134008" y="3609423"/>
            <a:ext cx="457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2867308" y="3571323"/>
            <a:ext cx="457200" cy="91440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Arc 17"/>
          <p:cNvSpPr>
            <a:spLocks/>
          </p:cNvSpPr>
          <p:nvPr/>
        </p:nvSpPr>
        <p:spPr bwMode="auto">
          <a:xfrm rot="3429062" flipH="1">
            <a:off x="2707765" y="4535729"/>
            <a:ext cx="209550" cy="2619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4232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9220" grpId="0" animBg="1"/>
      <p:bldP spid="9221" grpId="0" animBg="1"/>
      <p:bldP spid="9222" grpId="0" animBg="1"/>
      <p:bldP spid="9223" grpId="0"/>
      <p:bldP spid="9224" grpId="0"/>
      <p:bldP spid="9225" grpId="0"/>
      <p:bldP spid="9227" grpId="0"/>
      <p:bldP spid="9229" grpId="0"/>
      <p:bldP spid="9230" grpId="0" animBg="1"/>
      <p:bldP spid="9231" grpId="0" animBg="1"/>
      <p:bldP spid="9232" grpId="0" animBg="1"/>
      <p:bldP spid="92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§5.5 Inequalities in One Triangle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862" y="1190498"/>
            <a:ext cx="7772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Theorems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one angle of a triangle is larger than another angle, then the side opposite the longer angle is larger than the side opposite the smaller angle.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2642662" y="3048000"/>
            <a:ext cx="304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947462" y="3048000"/>
            <a:ext cx="838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2642662" y="3733800"/>
            <a:ext cx="1143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490262" y="5029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709462" y="3581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42662" y="2819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7" name="Text Box 11"/>
              <p:cNvSpPr txBox="1">
                <a:spLocks noChangeArrowheads="1"/>
              </p:cNvSpPr>
              <p:nvPr/>
            </p:nvSpPr>
            <p:spPr bwMode="auto">
              <a:xfrm>
                <a:off x="4242862" y="3505200"/>
                <a:ext cx="3758138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dirty="0" smtClean="0"/>
                  <a:t>If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𝑚</m:t>
                    </m:r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∠</m:t>
                    </m:r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𝐵</m:t>
                    </m:r>
                    <m:r>
                      <a:rPr lang="en-US" sz="4000" b="0" i="1" smtClean="0">
                        <a:latin typeface="Cambria Math"/>
                      </a:rPr>
                      <m:t>&gt;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𝑚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∠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𝐴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434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2862" y="3505200"/>
                <a:ext cx="3758138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5673" t="-15517" b="-362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49" name="Text Box 13"/>
              <p:cNvSpPr txBox="1">
                <a:spLocks noChangeArrowheads="1"/>
              </p:cNvSpPr>
              <p:nvPr/>
            </p:nvSpPr>
            <p:spPr bwMode="auto">
              <a:xfrm>
                <a:off x="4242862" y="4267200"/>
                <a:ext cx="3377138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/>
                        </a:solidFill>
                        <a:latin typeface="Cambria Math"/>
                      </a:rPr>
                      <m:t>𝐴𝐶</m:t>
                    </m:r>
                    <m:r>
                      <a:rPr lang="en-US" sz="4000" b="0" i="1" smtClean="0">
                        <a:latin typeface="Cambria Math"/>
                      </a:rPr>
                      <m:t>&gt;</m:t>
                    </m:r>
                    <m:r>
                      <a:rPr lang="en-US" sz="4000" b="0" i="1" smtClean="0">
                        <a:solidFill>
                          <a:schemeClr val="accent3"/>
                        </a:solidFill>
                        <a:latin typeface="Cambria Math"/>
                      </a:rPr>
                      <m:t>𝐵𝐶</m:t>
                    </m:r>
                  </m:oMath>
                </a14:m>
                <a:endParaRPr lang="en-US" sz="4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34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2862" y="4267200"/>
                <a:ext cx="3377138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6318" t="-15517" b="-362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2795062" y="3810000"/>
            <a:ext cx="381000" cy="76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 rot="18611791" flipH="1">
            <a:off x="3214162" y="3467100"/>
            <a:ext cx="457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2947462" y="3429000"/>
            <a:ext cx="457200" cy="91440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 rot="3429062" flipH="1">
            <a:off x="2787919" y="4393406"/>
            <a:ext cx="209550" cy="2619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5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4232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  <p:bldP spid="14341" grpId="0" animBg="1"/>
      <p:bldP spid="14342" grpId="0" animBg="1"/>
      <p:bldP spid="14343" grpId="0"/>
      <p:bldP spid="14344" grpId="0"/>
      <p:bldP spid="14345" grpId="0"/>
      <p:bldP spid="14347" grpId="0"/>
      <p:bldP spid="14349" grpId="0"/>
      <p:bldP spid="14350" grpId="0" animBg="1"/>
      <p:bldP spid="14351" grpId="0" animBg="1"/>
      <p:bldP spid="14352" grpId="0" animBg="1"/>
      <p:bldP spid="143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350" y="1262934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Write the measurements of the sides in order from least to greatest.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786550" y="2634534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786550" y="2634534"/>
            <a:ext cx="1295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786550" y="2863134"/>
            <a:ext cx="1295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34150" y="3853734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81750" y="2253534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081950" y="2710734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710350" y="3320334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25º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396150" y="2786934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75º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710350" y="2648822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80º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2015150" y="2786934"/>
            <a:ext cx="3048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1786550" y="2970290"/>
            <a:ext cx="685800" cy="197644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015150" y="2939334"/>
            <a:ext cx="304800" cy="304800"/>
          </a:xfrm>
          <a:prstGeom prst="line">
            <a:avLst/>
          </a:prstGeom>
          <a:noFill/>
          <a:ln w="38100">
            <a:solidFill>
              <a:schemeClr val="accent4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57600" y="2735759"/>
                <a:ext cx="14900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en-US" sz="4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35759"/>
                <a:ext cx="149005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4400" y="2710734"/>
                <a:ext cx="14900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44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sz="4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710734"/>
                <a:ext cx="149005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214450" y="2684391"/>
                <a:ext cx="14900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44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𝐴𝐵</m:t>
                      </m:r>
                    </m:oMath>
                  </m:oMathPara>
                </a14:m>
                <a:endParaRPr lang="en-US" sz="4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450" y="2684391"/>
                <a:ext cx="1490050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69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2D2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4AA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375" grpId="0"/>
      <p:bldP spid="15376" grpId="0"/>
      <p:bldP spid="15377" grpId="0" animBg="1"/>
      <p:bldP spid="15379" grpId="0" animBg="1"/>
      <p:bldP spid="15381" grpId="0" animBg="1"/>
      <p:bldP spid="2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8987" y="1246093"/>
            <a:ext cx="77724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Exterior Angle Inequality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measure of an exterior angle of a  triangle is greater than the measure of either of the two nonadjacent interior angles.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2431987" y="432254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3041587" y="3179543"/>
            <a:ext cx="381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2587" y="3179543"/>
            <a:ext cx="762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889187" y="4322543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46387" y="2950943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108387" y="4322543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12987" y="4017743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4038600" y="2912204"/>
                <a:ext cx="4267199" cy="1815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∠1&gt;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</m:t>
                      </m:r>
                      <m:r>
                        <a:rPr lang="en-US" sz="3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3200" dirty="0" smtClean="0"/>
              </a:p>
              <a:p>
                <a:pPr algn="ctr">
                  <a:spcBef>
                    <a:spcPct val="50000"/>
                  </a:spcBef>
                </a:pPr>
                <a:r>
                  <a:rPr lang="en-US" sz="3200" dirty="0" smtClean="0"/>
                  <a:t>AND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∠1&gt;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</m:t>
                      </m:r>
                      <m:r>
                        <a:rPr lang="en-US" sz="3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39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2912204"/>
                <a:ext cx="4267199" cy="18158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23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animBg="1"/>
      <p:bldP spid="16389" grpId="0" animBg="1"/>
      <p:bldP spid="16390" grpId="0" animBg="1"/>
      <p:bldP spid="16391" grpId="0"/>
      <p:bldP spid="16392" grpId="0"/>
      <p:bldP spid="16393" grpId="0"/>
      <p:bldP spid="16394" grpId="0"/>
      <p:bldP spid="16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417" y="1251524"/>
            <a:ext cx="77724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Triangle Inequality</a:t>
            </a:r>
          </a:p>
          <a:p>
            <a:pPr lvl="1">
              <a:lnSpc>
                <a:spcPct val="90000"/>
              </a:lnSpc>
            </a:pPr>
            <a:r>
              <a:rPr lang="en-US"/>
              <a:t>The sum of the lengths of any two sides of a triangle is greater than the length of the third side.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1649617" y="4299524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649617" y="3156524"/>
            <a:ext cx="381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030617" y="3156524"/>
            <a:ext cx="762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497217" y="4299524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54417" y="2927924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716417" y="4299524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773817" y="3948687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AND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773817" y="4909124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33800" y="3048000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𝐴𝐵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𝐵𝐶</m:t>
                      </m:r>
                      <m:r>
                        <a:rPr lang="en-US" sz="3600" b="0" i="1" smtClean="0">
                          <a:latin typeface="Cambria Math"/>
                        </a:rPr>
                        <m:t>&gt;</m:t>
                      </m:r>
                      <m:r>
                        <a:rPr lang="en-US" sz="3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sz="3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048000"/>
                <a:ext cx="41910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94534" y="4343071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𝐵𝐶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𝐶𝐴</m:t>
                      </m:r>
                      <m:r>
                        <a:rPr lang="en-US" sz="3600" b="0" i="1" smtClean="0">
                          <a:latin typeface="Cambria Math"/>
                        </a:rPr>
                        <m:t>&gt;</m:t>
                      </m:r>
                      <m:r>
                        <a:rPr lang="en-US" sz="36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𝐴𝐵</m:t>
                      </m:r>
                    </m:oMath>
                  </m:oMathPara>
                </a14:m>
                <a:endParaRPr lang="en-US" sz="3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534" y="4343071"/>
                <a:ext cx="41910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94534" y="5478942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𝐴𝐵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𝐶𝐴</m:t>
                      </m:r>
                      <m:r>
                        <a:rPr lang="en-US" sz="3600" b="0" i="1" smtClean="0">
                          <a:latin typeface="Cambria Math"/>
                        </a:rPr>
                        <m:t>&gt;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en-US" sz="3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534" y="5478942"/>
                <a:ext cx="41910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1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4AA33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32D2E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32D2E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4AA33"/>
                                      </p:to>
                                    </p:animClr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17412" grpId="0" animBg="1"/>
      <p:bldP spid="17413" grpId="0" animBg="1"/>
      <p:bldP spid="17414" grpId="0" animBg="1"/>
      <p:bldP spid="17415" grpId="0"/>
      <p:bldP spid="17416" grpId="0"/>
      <p:bldP spid="17417" grpId="0"/>
      <p:bldP spid="17421" grpId="0"/>
      <p:bldP spid="17422" grpId="0"/>
      <p:bldP spid="2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Finding possible side lengths.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58" y="1143000"/>
            <a:ext cx="7772400" cy="1676400"/>
          </a:xfrm>
        </p:spPr>
        <p:txBody>
          <a:bodyPr/>
          <a:lstStyle/>
          <a:p>
            <a:r>
              <a:rPr lang="en-US" sz="2800"/>
              <a:t>A triangle has one side of 10 cm and another of 14 cm.  Describe the possible lengths of the third side.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1506103" y="400685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506103" y="2863850"/>
            <a:ext cx="381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887103" y="2863850"/>
            <a:ext cx="762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353703" y="40068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810903" y="26352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572903" y="40068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 rot="3285200">
            <a:off x="1841859" y="3213894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10 cm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 rot="-4285720">
            <a:off x="1017947" y="324564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3"/>
                </a:solidFill>
              </a:rPr>
              <a:t>14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7000" y="2514600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𝐴𝐵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𝐵𝐶</m:t>
                      </m:r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514600"/>
                <a:ext cx="27432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43200" y="3001963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14</m:t>
                      </m:r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001963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05200" y="3542995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24&gt;</m:t>
                      </m:r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42995"/>
                <a:ext cx="2057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7049" y="2556996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𝐴𝐵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49" y="2556996"/>
                <a:ext cx="27432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47049" y="3034179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14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49" y="3034179"/>
                <a:ext cx="27432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7400" y="3525183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2800" b="0" i="1" smtClean="0">
                          <a:latin typeface="Cambria Math"/>
                        </a:rPr>
                        <m:t>&gt;4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525183"/>
                <a:ext cx="27432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63482" y="4495800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4&lt;</m:t>
                      </m:r>
                      <m:r>
                        <a:rPr lang="en-US" sz="28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2800" b="0" i="1" smtClean="0">
                          <a:latin typeface="Cambria Math"/>
                        </a:rPr>
                        <m:t>&lt;24</m:t>
                      </m:r>
                    </m:oMath>
                  </m:oMathPara>
                </a14:m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482" y="4495800"/>
                <a:ext cx="27432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68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4AA3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4AA33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/>
      <p:bldP spid="18440" grpId="0"/>
      <p:bldP spid="18441" grpId="0"/>
      <p:bldP spid="18442" grpId="0"/>
      <p:bldP spid="18443" grpId="0"/>
      <p:bldP spid="2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Examples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371600" y="1295400"/>
            <a:ext cx="7687366" cy="301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280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</TotalTime>
  <Words>521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Thursday, November 8, 2012</vt:lpstr>
      <vt:lpstr>Homework Check</vt:lpstr>
      <vt:lpstr>§5.5 Inequalities in One Triangle</vt:lpstr>
      <vt:lpstr>§5.5 Inequalities in One Triangle</vt:lpstr>
      <vt:lpstr>Example</vt:lpstr>
      <vt:lpstr>Theorems</vt:lpstr>
      <vt:lpstr>Theorems</vt:lpstr>
      <vt:lpstr>Finding possible side lengths.</vt:lpstr>
      <vt:lpstr>Extra Examples</vt:lpstr>
      <vt:lpstr>Extra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November 8, 2010</dc:title>
  <dc:creator>Dria</dc:creator>
  <cp:lastModifiedBy>Dria</cp:lastModifiedBy>
  <cp:revision>13</cp:revision>
  <dcterms:created xsi:type="dcterms:W3CDTF">2012-11-08T00:58:45Z</dcterms:created>
  <dcterms:modified xsi:type="dcterms:W3CDTF">2012-11-09T01:07:39Z</dcterms:modified>
</cp:coreProperties>
</file>